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64" r:id="rId4"/>
    <p:sldId id="268" r:id="rId5"/>
    <p:sldId id="265" r:id="rId6"/>
    <p:sldId id="267" r:id="rId7"/>
    <p:sldId id="262" r:id="rId8"/>
    <p:sldId id="263" r:id="rId9"/>
    <p:sldId id="269" r:id="rId10"/>
    <p:sldId id="266" r:id="rId11"/>
    <p:sldId id="258" r:id="rId12"/>
    <p:sldId id="25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5F0F52-2435-9E40-9308-113DF5F8EFB8}">
          <p14:sldIdLst>
            <p14:sldId id="257"/>
            <p14:sldId id="260"/>
            <p14:sldId id="264"/>
            <p14:sldId id="268"/>
            <p14:sldId id="265"/>
            <p14:sldId id="267"/>
            <p14:sldId id="262"/>
            <p14:sldId id="263"/>
            <p14:sldId id="269"/>
            <p14:sldId id="266"/>
            <p14:sldId id="258"/>
            <p14:sldId id="25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1"/>
  </p:normalViewPr>
  <p:slideViewPr>
    <p:cSldViewPr snapToGrid="0" snapToObjects="1">
      <p:cViewPr varScale="1">
        <p:scale>
          <a:sx n="138" d="100"/>
          <a:sy n="138" d="100"/>
        </p:scale>
        <p:origin x="4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9616F-EF22-5E44-9BC8-83E4262B4CF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3813-2E66-0F4F-9E0D-B181FF406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2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6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2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6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0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64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7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7B08-A821-3D49-87E4-9FB31F9A3254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7A8B2-AF9E-4B4A-A4FE-921E1ACDC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0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96935"/>
            <a:ext cx="7772400" cy="2803515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Data Model / Database Implementation</a:t>
            </a:r>
            <a:br>
              <a:rPr lang="en-US" sz="6000" dirty="0" smtClean="0"/>
            </a:br>
            <a:r>
              <a:rPr lang="en-US" sz="6000" dirty="0" smtClean="0"/>
              <a:t>(continued)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Jeffery S. Horsburgh</a:t>
            </a:r>
          </a:p>
          <a:p>
            <a:r>
              <a:rPr lang="en-US" dirty="0" smtClean="0"/>
              <a:t>Hydroinformatics</a:t>
            </a:r>
          </a:p>
          <a:p>
            <a:r>
              <a:rPr lang="en-US" smtClean="0"/>
              <a:t>Fall 2016</a:t>
            </a:r>
            <a:endParaRPr lang="en-US" dirty="0"/>
          </a:p>
        </p:txBody>
      </p:sp>
      <p:pic>
        <p:nvPicPr>
          <p:cNvPr id="4" name="Picture 16" descr="nsf4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0583" y="5526744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56441" y="6363429"/>
            <a:ext cx="208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This work was funded by National Science Foundation </a:t>
            </a:r>
            <a:r>
              <a:rPr lang="en-US" sz="900" dirty="0" smtClean="0"/>
              <a:t>Grants </a:t>
            </a:r>
            <a:r>
              <a:rPr lang="en-US" sz="900" dirty="0"/>
              <a:t>EPS </a:t>
            </a:r>
            <a:r>
              <a:rPr lang="en-US" sz="900" dirty="0" smtClean="0"/>
              <a:t>1135482 and EPS 1208732</a:t>
            </a:r>
            <a:endParaRPr lang="en-US" sz="900" dirty="0"/>
          </a:p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65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Load Data into the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 easier way?????</a:t>
            </a:r>
          </a:p>
          <a:p>
            <a:endParaRPr lang="en-US" dirty="0" smtClean="0"/>
          </a:p>
          <a:p>
            <a:r>
              <a:rPr lang="en-US" dirty="0" smtClean="0"/>
              <a:t>MySQL includes simple file-based data loading through MySQL Workbench</a:t>
            </a:r>
          </a:p>
          <a:p>
            <a:endParaRPr lang="en-US" dirty="0" smtClean="0"/>
          </a:p>
          <a:p>
            <a:r>
              <a:rPr lang="en-US" dirty="0" smtClean="0"/>
              <a:t>BUT – your input file MUST be exactly like the table you are inserting data </a:t>
            </a:r>
            <a:r>
              <a:rPr lang="en-US" dirty="0" smtClean="0"/>
              <a:t>into – I’ve found it difficult to use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38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Visualize </a:t>
            </a:r>
            <a:r>
              <a:rPr lang="en-US" sz="4800" dirty="0"/>
              <a:t>Data </a:t>
            </a:r>
            <a:r>
              <a:rPr lang="en-US" sz="4800" dirty="0" smtClean="0"/>
              <a:t>Using </a:t>
            </a:r>
            <a:r>
              <a:rPr lang="en-US" sz="4800" dirty="0"/>
              <a:t>ODM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to the database using a client software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Visualize and manage data using the software tools </a:t>
            </a:r>
          </a:p>
        </p:txBody>
      </p:sp>
    </p:spTree>
    <p:extLst>
      <p:ext uri="{BB962C8B-B14F-4D97-AF65-F5344CB8AC3E}">
        <p14:creationId xmlns:p14="http://schemas.microsoft.com/office/powerpoint/2010/main" val="426931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DEMO: ODM Tools Python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8" y="1299864"/>
            <a:ext cx="867071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do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additional </a:t>
            </a:r>
            <a:r>
              <a:rPr lang="en-US" dirty="0" smtClean="0">
                <a:solidFill>
                  <a:srgbClr val="008000"/>
                </a:solidFill>
              </a:rPr>
              <a:t>‘</a:t>
            </a:r>
            <a:r>
              <a:rPr lang="en-US" dirty="0" err="1" smtClean="0">
                <a:solidFill>
                  <a:srgbClr val="008000"/>
                </a:solidFill>
              </a:rPr>
              <a:t>datavalues.csv</a:t>
            </a:r>
            <a:r>
              <a:rPr lang="en-US" dirty="0" smtClean="0">
                <a:solidFill>
                  <a:srgbClr val="008000"/>
                </a:solidFill>
              </a:rPr>
              <a:t>’ </a:t>
            </a: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One file for each column of data</a:t>
            </a:r>
          </a:p>
          <a:p>
            <a:pPr lvl="1"/>
            <a:r>
              <a:rPr lang="en-US" dirty="0" smtClean="0"/>
              <a:t>Excel might be a good option</a:t>
            </a:r>
          </a:p>
          <a:p>
            <a:pPr lvl="1"/>
            <a:r>
              <a:rPr lang="en-US" dirty="0" smtClean="0"/>
              <a:t>Structure them to be the same as the one I gave you</a:t>
            </a:r>
          </a:p>
          <a:p>
            <a:pPr lvl="1"/>
            <a:r>
              <a:rPr lang="en-US" dirty="0" smtClean="0"/>
              <a:t>Make sure you get the foreign key IDs correct!</a:t>
            </a:r>
          </a:p>
          <a:p>
            <a:pPr lvl="1"/>
            <a:r>
              <a:rPr lang="en-US" dirty="0" smtClean="0"/>
              <a:t>Save as a </a:t>
            </a:r>
            <a:r>
              <a:rPr lang="en-US" smtClean="0"/>
              <a:t>CSV </a:t>
            </a:r>
            <a:r>
              <a:rPr lang="en-US" smtClean="0"/>
              <a:t>file</a:t>
            </a:r>
            <a:endParaRPr lang="en-US" dirty="0" smtClean="0"/>
          </a:p>
          <a:p>
            <a:r>
              <a:rPr lang="en-US" dirty="0" smtClean="0"/>
              <a:t>Write script to load your CSV files</a:t>
            </a:r>
          </a:p>
          <a:p>
            <a:pPr lvl="1"/>
            <a:r>
              <a:rPr lang="en-US" dirty="0" smtClean="0"/>
              <a:t>Don’t forget line endings!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3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Assignment 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Database Implementation and Loading Data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>
            <a:normAutofit/>
          </a:bodyPr>
          <a:lstStyle/>
          <a:p>
            <a:r>
              <a:rPr lang="en-US" b="1" dirty="0" smtClean="0"/>
              <a:t>GOAL:  </a:t>
            </a:r>
            <a:r>
              <a:rPr lang="en-US" dirty="0" smtClean="0"/>
              <a:t>Organize and load observational data for a continuous water quality monitoring site from the GAMUT network to an ODM database in MySQL.</a:t>
            </a:r>
          </a:p>
          <a:p>
            <a:endParaRPr lang="en-US" dirty="0"/>
          </a:p>
          <a:p>
            <a:r>
              <a:rPr lang="en-US" b="1" dirty="0" smtClean="0"/>
              <a:t>Alternative</a:t>
            </a:r>
            <a:r>
              <a:rPr lang="en-US" dirty="0" smtClean="0"/>
              <a:t>:  Use your data model design from Assignment 2</a:t>
            </a:r>
          </a:p>
        </p:txBody>
      </p:sp>
    </p:spTree>
    <p:extLst>
      <p:ext uri="{BB962C8B-B14F-4D97-AF65-F5344CB8AC3E}">
        <p14:creationId xmlns:p14="http://schemas.microsoft.com/office/powerpoint/2010/main" val="29663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You Will Do for the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blank ODM database in MySQL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 Site, Variable, Method, and Source metadata plus sensor observations using MySQL Workbench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Visualize and explore the data using the ODM Tools Python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ODM </a:t>
            </a:r>
            <a:r>
              <a:rPr lang="en-US" dirty="0"/>
              <a:t>as a data management tool for sensor data from the </a:t>
            </a:r>
            <a:r>
              <a:rPr lang="en-US" dirty="0" smtClean="0"/>
              <a:t>Logan </a:t>
            </a:r>
            <a:r>
              <a:rPr lang="en-US" dirty="0"/>
              <a:t>River </a:t>
            </a:r>
            <a:r>
              <a:rPr lang="en-US" dirty="0" smtClean="0"/>
              <a:t>GAMUT sites</a:t>
            </a:r>
          </a:p>
        </p:txBody>
      </p:sp>
    </p:spTree>
    <p:extLst>
      <p:ext uri="{BB962C8B-B14F-4D97-AF65-F5344CB8AC3E}">
        <p14:creationId xmlns:p14="http://schemas.microsoft.com/office/powerpoint/2010/main" val="167974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155" y="152400"/>
            <a:ext cx="6564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Data You Will be Using</a:t>
            </a:r>
            <a:br>
              <a:rPr lang="en-US" dirty="0" smtClean="0"/>
            </a:br>
            <a:r>
              <a:rPr lang="en-US" dirty="0" smtClean="0"/>
              <a:t>Logan River GAMUT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9624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Multiple Monitoring Sites</a:t>
            </a:r>
            <a:endParaRPr lang="en-US" sz="24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5002258"/>
            <a:ext cx="183038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597098"/>
            <a:ext cx="13303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752600" y="5943600"/>
            <a:ext cx="267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Multiple Sensors at Each Site</a:t>
            </a:r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98" y="1524000"/>
            <a:ext cx="3319502" cy="19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43087"/>
            <a:ext cx="3319502" cy="19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37587"/>
            <a:ext cx="3319502" cy="19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62510"/>
            <a:ext cx="3319502" cy="19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54240" y="4396356"/>
            <a:ext cx="267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or More Time </a:t>
            </a:r>
            <a:r>
              <a:rPr lang="en-US" sz="2400" dirty="0"/>
              <a:t>S</a:t>
            </a:r>
            <a:r>
              <a:rPr lang="en-US" sz="2400" dirty="0" smtClean="0"/>
              <a:t>eries </a:t>
            </a:r>
            <a:r>
              <a:rPr lang="en-US" sz="2400" dirty="0"/>
              <a:t>P</a:t>
            </a:r>
            <a:r>
              <a:rPr lang="en-US" sz="2400" dirty="0" smtClean="0"/>
              <a:t>er </a:t>
            </a:r>
            <a:r>
              <a:rPr lang="en-US" sz="2400" dirty="0"/>
              <a:t>S</a:t>
            </a:r>
            <a:r>
              <a:rPr lang="en-US" sz="2400" dirty="0" smtClean="0"/>
              <a:t>ensor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38200"/>
            <a:ext cx="1600200" cy="2133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2209800"/>
            <a:ext cx="1600200" cy="1200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828800"/>
            <a:ext cx="1428750" cy="190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5105400"/>
            <a:ext cx="1574800" cy="157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800" y="5791200"/>
            <a:ext cx="267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 Different Watersheds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758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eff\Desktop\ODM\ODM1.1.1Schema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" y="914400"/>
            <a:ext cx="9120395" cy="586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05" y="76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ODM Data Loading Strategy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476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using ODM?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ODM is an established data model for these types of data</a:t>
            </a:r>
          </a:p>
          <a:p>
            <a:r>
              <a:rPr lang="en-US" dirty="0" smtClean="0"/>
              <a:t>ODM has a set of associated software tools</a:t>
            </a:r>
          </a:p>
          <a:p>
            <a:r>
              <a:rPr lang="en-US" dirty="0" smtClean="0"/>
              <a:t>ODM enables us as instructors to write additional exercises that build on what you are doing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8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DEMO</a:t>
            </a:r>
            <a:r>
              <a:rPr lang="en-US" sz="4800" dirty="0"/>
              <a:t>: Create a </a:t>
            </a:r>
            <a:r>
              <a:rPr lang="en-US" sz="4800" dirty="0" smtClean="0"/>
              <a:t>Blank </a:t>
            </a:r>
            <a:r>
              <a:rPr lang="en-US" sz="4800" dirty="0"/>
              <a:t>ODM </a:t>
            </a:r>
            <a:r>
              <a:rPr lang="en-US" sz="4800" dirty="0" smtClean="0"/>
              <a:t>Database </a:t>
            </a:r>
            <a:r>
              <a:rPr lang="en-US" sz="4800" dirty="0"/>
              <a:t>in </a:t>
            </a:r>
            <a:r>
              <a:rPr lang="en-US" sz="4800" dirty="0" smtClean="0"/>
              <a:t>MySQL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schema in MySQL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SQL script to create the empty ODM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the SQL script in MySQL Workbench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Execute the SQL script to create the ODM structure within the empty schema</a:t>
            </a:r>
          </a:p>
        </p:txBody>
      </p:sp>
    </p:spTree>
    <p:extLst>
      <p:ext uri="{BB962C8B-B14F-4D97-AF65-F5344CB8AC3E}">
        <p14:creationId xmlns:p14="http://schemas.microsoft.com/office/powerpoint/2010/main" val="507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DEMO</a:t>
            </a:r>
            <a:r>
              <a:rPr lang="en-US" sz="4800" dirty="0"/>
              <a:t>: </a:t>
            </a:r>
            <a:r>
              <a:rPr lang="en-US" sz="4800" dirty="0" smtClean="0"/>
              <a:t>Load Table-Based Data to ODM in MySQL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Format data tables as comma separated values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Script the data file upload using MySQL’s </a:t>
            </a:r>
            <a:r>
              <a:rPr lang="en-US" b="1" dirty="0" smtClean="0">
                <a:solidFill>
                  <a:srgbClr val="0000FF"/>
                </a:solidFill>
              </a:rPr>
              <a:t>LOAD DATA LOCAL INFILE</a:t>
            </a:r>
            <a:r>
              <a:rPr lang="en-US" dirty="0" smtClean="0"/>
              <a:t> command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Execute script to load data</a:t>
            </a:r>
          </a:p>
        </p:txBody>
      </p:sp>
    </p:spTree>
    <p:extLst>
      <p:ext uri="{BB962C8B-B14F-4D97-AF65-F5344CB8AC3E}">
        <p14:creationId xmlns:p14="http://schemas.microsoft.com/office/powerpoint/2010/main" val="103150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91366"/>
          </a:xfrm>
        </p:spPr>
        <p:txBody>
          <a:bodyPr/>
          <a:lstStyle/>
          <a:p>
            <a:r>
              <a:rPr lang="en-US" dirty="0" smtClean="0"/>
              <a:t>Watch your line ending characters!</a:t>
            </a:r>
          </a:p>
          <a:p>
            <a:pPr lvl="1"/>
            <a:r>
              <a:rPr lang="en-US" dirty="0" smtClean="0"/>
              <a:t>Default for Windows:  </a:t>
            </a:r>
            <a:r>
              <a:rPr lang="fr-FR" dirty="0">
                <a:solidFill>
                  <a:srgbClr val="FF0000"/>
                </a:solidFill>
              </a:rPr>
              <a:t>'\r\n'</a:t>
            </a:r>
            <a:endParaRPr lang="en-US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lvl="1"/>
            <a:r>
              <a:rPr lang="en-US" dirty="0" smtClean="0"/>
              <a:t>Default for Mac:  </a:t>
            </a:r>
            <a:r>
              <a:rPr lang="fr-FR" dirty="0">
                <a:solidFill>
                  <a:srgbClr val="FF0000"/>
                </a:solidFill>
              </a:rPr>
              <a:t>'\n'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332" y="3550320"/>
            <a:ext cx="88520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LOAD DATA LOCAL INFILE </a:t>
            </a:r>
            <a:r>
              <a:rPr lang="en-US" dirty="0">
                <a:solidFill>
                  <a:srgbClr val="008000"/>
                </a:solidFill>
              </a:rPr>
              <a:t>'/Users/</a:t>
            </a:r>
            <a:r>
              <a:rPr lang="en-US" dirty="0" err="1">
                <a:solidFill>
                  <a:srgbClr val="008000"/>
                </a:solidFill>
              </a:rPr>
              <a:t>JeffHorsburgh</a:t>
            </a:r>
            <a:r>
              <a:rPr lang="en-US" dirty="0">
                <a:solidFill>
                  <a:srgbClr val="008000"/>
                </a:solidFill>
              </a:rPr>
              <a:t>/Desktop/Assignment3Data/</a:t>
            </a:r>
            <a:r>
              <a:rPr lang="en-US" dirty="0" err="1" smtClean="0">
                <a:solidFill>
                  <a:srgbClr val="008000"/>
                </a:solidFill>
              </a:rPr>
              <a:t>sites.csv</a:t>
            </a:r>
            <a:r>
              <a:rPr lang="en-US" dirty="0">
                <a:solidFill>
                  <a:srgbClr val="008000"/>
                </a:solidFill>
              </a:rPr>
              <a:t>'</a:t>
            </a:r>
          </a:p>
          <a:p>
            <a:r>
              <a:rPr lang="en-US" dirty="0">
                <a:solidFill>
                  <a:srgbClr val="3366FF"/>
                </a:solidFill>
              </a:rPr>
              <a:t>INTO TABLE</a:t>
            </a:r>
            <a:r>
              <a:rPr lang="en-US" dirty="0"/>
              <a:t> </a:t>
            </a:r>
            <a:r>
              <a:rPr lang="en-US" dirty="0" smtClean="0"/>
              <a:t>sites</a:t>
            </a: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FIELDS TERMINATED BY</a:t>
            </a:r>
            <a:r>
              <a:rPr lang="en-US" dirty="0"/>
              <a:t> </a:t>
            </a:r>
            <a:r>
              <a:rPr lang="en-US" dirty="0" smtClean="0">
                <a:solidFill>
                  <a:srgbClr val="008000"/>
                </a:solidFill>
              </a:rPr>
              <a:t>','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ENCLOSED BY</a:t>
            </a:r>
            <a:r>
              <a:rPr lang="en-US" dirty="0"/>
              <a:t> </a:t>
            </a:r>
            <a:r>
              <a:rPr lang="en-US" dirty="0" smtClean="0">
                <a:solidFill>
                  <a:srgbClr val="008000"/>
                </a:solidFill>
              </a:rPr>
              <a:t>'"'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LINES TERMINATED BY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'\r\</a:t>
            </a:r>
            <a:r>
              <a:rPr lang="en-US" dirty="0" smtClean="0">
                <a:solidFill>
                  <a:srgbClr val="008000"/>
                </a:solidFill>
              </a:rPr>
              <a:t>n</a:t>
            </a:r>
            <a:r>
              <a:rPr lang="en-US" dirty="0">
                <a:solidFill>
                  <a:srgbClr val="008000"/>
                </a:solidFill>
              </a:rPr>
              <a:t>'</a:t>
            </a:r>
          </a:p>
          <a:p>
            <a:r>
              <a:rPr lang="en-US" dirty="0">
                <a:solidFill>
                  <a:srgbClr val="3366FF"/>
                </a:solidFill>
              </a:rPr>
              <a:t>IGNORE </a:t>
            </a:r>
            <a:r>
              <a:rPr lang="en-US" dirty="0">
                <a:solidFill>
                  <a:srgbClr val="FF6600"/>
                </a:solidFill>
              </a:rPr>
              <a:t>1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>
                <a:solidFill>
                  <a:srgbClr val="3366FF"/>
                </a:solidFill>
              </a:rPr>
              <a:t>LINES</a:t>
            </a:r>
            <a:endParaRPr lang="en-US" dirty="0">
              <a:solidFill>
                <a:srgbClr val="3366FF"/>
              </a:solidFill>
            </a:endParaRPr>
          </a:p>
          <a:p>
            <a:r>
              <a:rPr lang="en-US" dirty="0" smtClean="0"/>
              <a:t>(</a:t>
            </a:r>
            <a:r>
              <a:rPr lang="en-US" dirty="0"/>
              <a:t>SiteCode,SiteName,Latitude,Longitude,LatLongDatumID,Elevation_m,VerticalDatum,LocalX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LocalY</a:t>
            </a:r>
            <a:r>
              <a:rPr lang="en-US" dirty="0"/>
              <a:t>,LocalProjectionID</a:t>
            </a:r>
            <a:r>
              <a:rPr lang="en-US" dirty="0" smtClean="0"/>
              <a:t>,PosAccuracy_m</a:t>
            </a:r>
            <a:r>
              <a:rPr lang="en-US" dirty="0"/>
              <a:t>,State,County,Comments,SiteType);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030562" y="4387388"/>
            <a:ext cx="1832769" cy="46183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222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453</Words>
  <Application>Microsoft Macintosh PowerPoint</Application>
  <PresentationFormat>On-screen Show (4:3)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Arial</vt:lpstr>
      <vt:lpstr>Office Theme</vt:lpstr>
      <vt:lpstr>Data Model / Database Implementation (continued)</vt:lpstr>
      <vt:lpstr>Assignment 3 Database Implementation and Loading Data</vt:lpstr>
      <vt:lpstr>What You Will Do for the Assignment</vt:lpstr>
      <vt:lpstr>The Data You Will be Using Logan River GAMUT Data</vt:lpstr>
      <vt:lpstr>PowerPoint Presentation</vt:lpstr>
      <vt:lpstr>Why are we using ODM?</vt:lpstr>
      <vt:lpstr>DEMO: Create a Blank ODM Database in MySQL</vt:lpstr>
      <vt:lpstr>DEMO: Load Table-Based Data to ODM in MySQL</vt:lpstr>
      <vt:lpstr>Warning!</vt:lpstr>
      <vt:lpstr>Load Data into the Database</vt:lpstr>
      <vt:lpstr>Visualize Data Using ODM Tools</vt:lpstr>
      <vt:lpstr>DEMO: ODM Tools Python</vt:lpstr>
      <vt:lpstr>What You Need to do Next</vt:lpstr>
    </vt:vector>
  </TitlesOfParts>
  <Company>Utah State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 Implementation (continued)</dc:title>
  <dc:creator>Jeffery Horsburgh</dc:creator>
  <cp:lastModifiedBy>Jeff Horsburgh</cp:lastModifiedBy>
  <cp:revision>30</cp:revision>
  <dcterms:created xsi:type="dcterms:W3CDTF">2014-09-21T03:21:47Z</dcterms:created>
  <dcterms:modified xsi:type="dcterms:W3CDTF">2016-10-05T01:59:57Z</dcterms:modified>
</cp:coreProperties>
</file>